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" name="Google Shape;1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d762a6873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bd762a6873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d762a6873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d762a6873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e48c8720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e48c8720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e48c8720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e48c8720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e48c8720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e48c8720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e48c8720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e48c8720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e48c8720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e48c8720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be48c8720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be48c8720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e48c8720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e48c8720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e48c8720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e48c8720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bd186b436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Google Shape;27;gbd186b436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e48c8720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e48c8720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e48c8720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e48c8720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e48c8720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e48c8720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e48c8720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e48c8720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e48c8720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e48c8720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be48c8720a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be48c8720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e48c8720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e48c8720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e48c8720a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e48c8720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e48c8720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e48c8720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e48c8720a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e48c8720a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bd186b436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gbd186b436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e48c8720a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be48c8720a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be48c8720a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be48c8720a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e48c8720a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e48c8720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be48c8720a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be48c8720a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e48c8720a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e48c8720a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bd186b4364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bd186b436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bd186b4364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bd186b4364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bd762a68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bd762a68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d762a687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d762a687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bd762a687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bd762a687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d762a6873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d762a6873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977850" y="1481551"/>
            <a:ext cx="76638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2" type="title"/>
          </p:nvPr>
        </p:nvSpPr>
        <p:spPr>
          <a:xfrm>
            <a:off x="977850" y="2356700"/>
            <a:ext cx="76638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i="0" sz="20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bullets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2;p3"/>
          <p:cNvCxnSpPr/>
          <p:nvPr/>
        </p:nvCxnSpPr>
        <p:spPr>
          <a:xfrm>
            <a:off x="-10300" y="576650"/>
            <a:ext cx="91647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3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b="1" i="0" sz="1800" u="none" cap="none" strike="noStrike"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389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" name="Google Shape;14;p3"/>
          <p:cNvSpPr txBox="1"/>
          <p:nvPr/>
        </p:nvSpPr>
        <p:spPr>
          <a:xfrm>
            <a:off x="696325" y="4771950"/>
            <a:ext cx="83013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de Fevereiro de 2021</a:t>
            </a:r>
            <a:r>
              <a:rPr i="0" lang="en" sz="8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| </a:t>
            </a:r>
            <a:r>
              <a:rPr lang="en" sz="8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Science Aplicado À Engenharia De Confiabilidade Para Suporte Da Manutenção De Uma Empresa de Mineração</a:t>
            </a:r>
            <a:endParaRPr i="0" sz="800" u="none" cap="none" strike="noStrike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Google Shape;15;p3"/>
          <p:cNvSpPr txBox="1"/>
          <p:nvPr/>
        </p:nvSpPr>
        <p:spPr>
          <a:xfrm>
            <a:off x="-6875" y="4753150"/>
            <a:ext cx="4446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28664" l="0" r="0" t="27175"/>
          <a:stretch/>
        </p:blipFill>
        <p:spPr>
          <a:xfrm>
            <a:off x="7692625" y="17025"/>
            <a:ext cx="1165800" cy="5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612000" y="1820550"/>
            <a:ext cx="81360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33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/>
        </p:nvSpPr>
        <p:spPr>
          <a:xfrm>
            <a:off x="590400" y="2480250"/>
            <a:ext cx="8150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25800" y="1465050"/>
            <a:ext cx="84924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SCIENCE APLICADO À ENGENHARIA DE CONFIABILIDADE PARA SUPORTE DA MANUTENÇÃO DE UMA EMPRESA DE MINERAÇÃO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DISCENTE: PAULO VINÍCIUS NOBRE NORMANDO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ORIENTADOR: PROF. DR. REINALDO CORRÊA LEITE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CO-ORIENTADOR: PAULO SÉRGIO DA COSTA JÚNIOR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BELÉM, PA - 18 DE FEVEREIRO DE 2021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2003225" y="199050"/>
            <a:ext cx="485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UNIVERSIDADE FEDERAL DO PARÁ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INSTITUTO DE TECNOLOGIA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FACULDADE DE ENGENHARIA ELÉTRICA E BIOMÉDICA</a:t>
            </a:r>
            <a:endParaRPr b="1"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389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b="28664" l="0" r="0" t="27175"/>
          <a:stretch/>
        </p:blipFill>
        <p:spPr>
          <a:xfrm>
            <a:off x="563975" y="185450"/>
            <a:ext cx="1769073" cy="7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 rotWithShape="1">
          <a:blip r:embed="rId4">
            <a:alphaModFix/>
          </a:blip>
          <a:srcRect b="7864" l="9882" r="18453" t="13955"/>
          <a:stretch/>
        </p:blipFill>
        <p:spPr>
          <a:xfrm>
            <a:off x="6535625" y="199050"/>
            <a:ext cx="2257450" cy="7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Confiabilidade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em Tempo Real com a Ferramenta Google Collaboratory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257425" y="678075"/>
            <a:ext cx="86202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Ciência de Dados e a Indústria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Segundo Bauer (2018), “</a:t>
            </a:r>
            <a:r>
              <a:rPr b="1"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cientista de dados deve demonstrar competências interdisciplinares (habilidades de análise, conhecimentos de engenharia, domínio do tópico do conhecimento etc.), o que torna um desafio a formação e educação desse tipo de profissional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”;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principal meio de aplicação de técnicas de Data Science é a linguagem de programação Python, por ser classificada como uma linguagem de alto nível (funções e estrutura simples) e ter boa precisão matemática.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Confiabilidade em Tempo Real com a Ferramenta Google Collaboratory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257425" y="678075"/>
            <a:ext cx="8620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Introdução ao Google Colab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erramenta online gratuita hospedada no Google que tem como objetivo incentivar a pesquisa de Mineração de Dados, Data Science, Aprendizado de Máquina e Inteligência Artificial [BISONG, 2019].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Confiabilidade em Tempo Real com a Ferramenta Google Collaboratory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257425" y="6780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Introdução ao Google Colab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3">
            <a:alphaModFix/>
          </a:blip>
          <a:srcRect b="0" l="0" r="0" t="11473"/>
          <a:stretch/>
        </p:blipFill>
        <p:spPr>
          <a:xfrm>
            <a:off x="1809750" y="1674175"/>
            <a:ext cx="55245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257425" y="11397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Arquivo ‘Welcome to Colaboratory’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261900" y="424592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Google LLC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 Confiabilidade em Tempo Real com a Ferramenta Google Collaboratory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257425" y="678075"/>
            <a:ext cx="86202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Criando Conexões com o Objetivo da Aplicação de Data Science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Por ser uma ferramenta integrada ao pacote Google G Suit, criar conexões entre as diversas ferramentas online é uma tarefa simples;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Google Cloud SKL nada mais é do que um conjunto de ferramentas que podem ser acessadas por linhas de códigos;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Neste trabalho foi utilizado a função de Cloud Storage por conta de que o Google Colab usa essa funcionalidade por padrão.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 Confiabilidade em Tempo Real com a Ferramenta Google Collaboratory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257425" y="6780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Criando Conexões com o Objetivo da Aplicação de Data Science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257425" y="11397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Dando acesso ao Google Cloud SDK à conta Google que executa o código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261900" y="424592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Autor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912" y="1601475"/>
            <a:ext cx="4680190" cy="26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 Confiabilidade em Tempo Real com a Ferramenta Google Collaboratory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257425" y="6780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Criando Conexões com o Objetivo da Aplicação de Data Science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257425" y="11397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Banco de dados de paradas de equipamentos Imerys PM SA Caulim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261900" y="424592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Autor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685" y="1591275"/>
            <a:ext cx="5351689" cy="27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 Confiabilidade em Tempo Real com a Ferramenta Google Collaboratory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257425" y="678075"/>
            <a:ext cx="8620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Descrição Estatística dos Dados Brutos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ode-se fazer uma breve descrição estatística dos dados brutos graças ao uso do dataframe via biblioteca Pandas. Por ser uma biblioteca dedicada a grandes bancos, existem algumas funcionalidades como a função .describle().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0" l="0" r="0" t="24253"/>
          <a:stretch/>
        </p:blipFill>
        <p:spPr>
          <a:xfrm>
            <a:off x="1671162" y="2896875"/>
            <a:ext cx="5792725" cy="13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257425" y="24351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Descrição estatística básica dos dados brutos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261900" y="424592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Autor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 Confiabilidade em Tempo Real com a Ferramenta Google Collaboratory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257425" y="678075"/>
            <a:ext cx="86202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Tratamento do Banco de Dados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Redefinição da coluna ‘TOTAL_PARADAS’ de </a:t>
            </a:r>
            <a:r>
              <a:rPr b="1"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string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</a:t>
            </a:r>
            <a:r>
              <a:rPr b="1"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float;</a:t>
            </a:r>
            <a:endParaRPr b="1"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Função delimitadora de informações: 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Período que irá servir como base para as análises; 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Área da Fábrica; 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Endereço do equipamento; 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○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Paradas de natureza elétrica e mecânica.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 Confiabilidade em Tempo Real com a Ferramenta Google Collaboratory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257425" y="6780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Tratamento do Banco de Dados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257425" y="1139775"/>
            <a:ext cx="862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Aplicando a função filtro à área TUBO PRESS, no ano de 2019, com dados paradas de natureza elétrica e mecânica.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261900" y="424592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Autor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011" y="1878675"/>
            <a:ext cx="5657025" cy="24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 Confiabilidade em Tempo Real com a Ferramenta Google Collaboratory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257425" y="6780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Descrição Estatística Básica dos Dados Filtrados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257425" y="11397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Descrição do ‘TOTAL_PARADAS’ do TUBO PRESS em 2019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261900" y="424592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Autor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3">
            <a:alphaModFix/>
          </a:blip>
          <a:srcRect b="58528" l="0" r="21476" t="0"/>
          <a:stretch/>
        </p:blipFill>
        <p:spPr>
          <a:xfrm>
            <a:off x="563888" y="1753875"/>
            <a:ext cx="4186063" cy="23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0" l="0" r="21476" t="57228"/>
          <a:stretch/>
        </p:blipFill>
        <p:spPr>
          <a:xfrm>
            <a:off x="4521363" y="1753875"/>
            <a:ext cx="4058749" cy="23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Introdução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Google Shape;30;p5"/>
          <p:cNvSpPr txBox="1"/>
          <p:nvPr/>
        </p:nvSpPr>
        <p:spPr>
          <a:xfrm>
            <a:off x="257425" y="678075"/>
            <a:ext cx="8620200" cy="4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Justificativa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Imerys Hub Capim possui uma planta de beneficiamento e um porto, para exportação do minério situados no município de  Barcarena, além de duas minas de extração de minério bruto em Ipixuna do Pará, Nordeste do Pará;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produção em Barcarena precisa operar 24 horas por dia durante 7 dias por semana, demandando uma alta performance dos equipamentos envolvidos;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alto estresse sofrido por esses equipamentos os torna rapidamente uma grande fonte de custos para a companhia, uma vez que demandam manutenção e acompanhamento mais próximo.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 Confiabilidade em Tempo Real com a Ferramenta Google Collaboratory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257425" y="678075"/>
            <a:ext cx="86202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Descrição Estatística Básica dos Dados Filtrados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 2019 o TUBO PRESS teve 3011 ocorrências;</a:t>
            </a:r>
            <a:endParaRPr b="1"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Média de 10,489 horas por ocorrência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;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esvio padrão de 26,0235 neste período;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Seguindo uma distribuição normal, o menor tempo de parada foi de 0.03 horas e o máximo foi de 791,67 horas;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25% destes dados delimitaram-se  a 2,17 horas; 50% a 5,17 horas; 75% a 12,965 horas.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 Confiabilidade em Tempo Real com a Ferramenta Google Collaboratory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257425" y="6780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Descrição Estatística Básica dos Dados Filtrados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257425" y="11397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Pareto de paradas de componentes do Tube Press em 2019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261900" y="424592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Autor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63" y="1677675"/>
            <a:ext cx="6533120" cy="2546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 Confiabilidade em Tempo Real com a Ferramenta Google Collaboratory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257425" y="678075"/>
            <a:ext cx="86202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Confiabilidade Aplicada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Neste momento, o dataframe possui os campos de TAG_EQUIP, MOTIVO, DESC_PROBLEMA, DESC_COMPONE e TOTAL_PARADAS;</a:t>
            </a:r>
            <a:endParaRPr b="1"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Cria-se  uma nova coluna em  que será atribuído o número 1 para cada linha de ocorrência, para servir de  contador;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Pode-se atribuir os dados por cada uma das TAGs na área, lembrando que a TAG nada mais é do que a identificação do equipamento no sistema de Enterprise Resource Planning (ERP) de manutenção da empresa. Se um componente falha, essa ocorrência é atribuída a TAG referente ao equipamento.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 Confiabilidade em Tempo Real com a Ferramenta Google Collaboratory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257425" y="6780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Confiabilidade Aplicada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257425" y="11397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Número de ocorrências por TAG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261900" y="424592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Autor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 rotWithShape="1">
          <a:blip r:embed="rId3">
            <a:alphaModFix/>
          </a:blip>
          <a:srcRect b="0" l="0" r="39287" t="0"/>
          <a:stretch/>
        </p:blipFill>
        <p:spPr>
          <a:xfrm>
            <a:off x="3066125" y="1601475"/>
            <a:ext cx="3002799" cy="28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 Confiabilidade em Tempo Real com a Ferramenta Google Collaboratory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257425" y="678075"/>
            <a:ext cx="86202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Confiabilidade Aplicada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equipamento com a TAG TP-0004 foi o que teve mais ocorrências, 126 no ano de 2019. Podemos então criar uma função que faça escolha da TAG.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150" y="2430875"/>
            <a:ext cx="4257675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257425" y="19779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Função para filtrar o Dataframe por TAG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261900" y="424592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Autor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 Confiabilidade em Tempo Real com a Ferramenta Google Collaboratory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257425" y="6780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Confiabilidade Aplicada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257425" y="10635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Tempo de funcionamento Tube Press TP-0004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261900" y="424592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Autor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 rotWithShape="1">
          <a:blip r:embed="rId3">
            <a:alphaModFix/>
          </a:blip>
          <a:srcRect b="47417" l="1353" r="57623" t="15685"/>
          <a:stretch/>
        </p:blipFill>
        <p:spPr>
          <a:xfrm>
            <a:off x="2266650" y="1455600"/>
            <a:ext cx="4223175" cy="28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 Confiabilidade em Tempo Real com a Ferramenta Google Collaboratory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257425" y="6780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Confiabilidade Aplicada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257425" y="10635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Tempo médio entre os modos de falha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261900" y="424592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Autor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 b="57503" l="1602" r="59966" t="11549"/>
          <a:stretch/>
        </p:blipFill>
        <p:spPr>
          <a:xfrm>
            <a:off x="2351300" y="1525275"/>
            <a:ext cx="4432456" cy="27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 Confiabilidade em Tempo Real com a Ferramenta Google Collaboratory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257425" y="6780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Confiabilidade Aplicada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257425" y="10635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Taxa de Falha (λ)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261900" y="424592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Autor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 rotWithShape="1">
          <a:blip r:embed="rId3">
            <a:alphaModFix/>
          </a:blip>
          <a:srcRect b="57265" l="1493" r="57145" t="11765"/>
          <a:stretch/>
        </p:blipFill>
        <p:spPr>
          <a:xfrm>
            <a:off x="2254749" y="1606600"/>
            <a:ext cx="4625556" cy="26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 Confiabilidade em Tempo Real com a Ferramenta Google Collaboratory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257425" y="6780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Confiabilidade Aplicada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257425" y="10635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Função Confiabilidade </a:t>
            </a:r>
            <a:r>
              <a:rPr b="1"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R(t)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por modo de falha 30 dias no futuro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261900" y="424592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Autor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6" name="Google Shape;236;p31"/>
          <p:cNvPicPr preferRelativeResize="0"/>
          <p:nvPr/>
        </p:nvPicPr>
        <p:blipFill rotWithShape="1">
          <a:blip r:embed="rId3">
            <a:alphaModFix/>
          </a:blip>
          <a:srcRect b="59808" l="1330" r="58481" t="11113"/>
          <a:stretch/>
        </p:blipFill>
        <p:spPr>
          <a:xfrm>
            <a:off x="2238638" y="1677725"/>
            <a:ext cx="4657770" cy="25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 Confiabilidade em Tempo Real com a Ferramenta Google Collaboratory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32"/>
          <p:cNvSpPr txBox="1"/>
          <p:nvPr/>
        </p:nvSpPr>
        <p:spPr>
          <a:xfrm>
            <a:off x="257425" y="6780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Confiabilidade Aplicada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32"/>
          <p:cNvSpPr txBox="1"/>
          <p:nvPr/>
        </p:nvSpPr>
        <p:spPr>
          <a:xfrm>
            <a:off x="257425" y="10635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Função Confiabilidade </a:t>
            </a:r>
            <a:r>
              <a:rPr b="1"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R(t)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por componente 30 dias no futuro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261900" y="424592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Autor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5" name="Google Shape;245;p32"/>
          <p:cNvPicPr preferRelativeResize="0"/>
          <p:nvPr/>
        </p:nvPicPr>
        <p:blipFill rotWithShape="1">
          <a:blip r:embed="rId3">
            <a:alphaModFix/>
          </a:blip>
          <a:srcRect b="35075" l="2325" r="59798" t="41395"/>
          <a:stretch/>
        </p:blipFill>
        <p:spPr>
          <a:xfrm>
            <a:off x="2020288" y="1677675"/>
            <a:ext cx="5094477" cy="24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Introdução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" name="Google Shape;36;p6"/>
          <p:cNvSpPr txBox="1"/>
          <p:nvPr/>
        </p:nvSpPr>
        <p:spPr>
          <a:xfrm>
            <a:off x="257425" y="678075"/>
            <a:ext cx="420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 x Nível de Manutenção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" name="Google Shape;37;p6"/>
          <p:cNvSpPr txBox="1"/>
          <p:nvPr/>
        </p:nvSpPr>
        <p:spPr>
          <a:xfrm>
            <a:off x="4631875" y="678075"/>
            <a:ext cx="420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Lucro x Disponibilidade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" name="Google Shape;38;p6"/>
          <p:cNvSpPr txBox="1"/>
          <p:nvPr/>
        </p:nvSpPr>
        <p:spPr>
          <a:xfrm>
            <a:off x="257425" y="3418775"/>
            <a:ext cx="420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Mirshawa &amp; Olmedo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" name="Google Shape;39;p6"/>
          <p:cNvSpPr txBox="1"/>
          <p:nvPr/>
        </p:nvSpPr>
        <p:spPr>
          <a:xfrm>
            <a:off x="4631875" y="3418775"/>
            <a:ext cx="420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Murty &amp; Naikan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 b="21854" l="0" r="0" t="15038"/>
          <a:stretch/>
        </p:blipFill>
        <p:spPr>
          <a:xfrm>
            <a:off x="257425" y="1449275"/>
            <a:ext cx="3955975" cy="17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032875"/>
            <a:ext cx="952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5">
            <a:alphaModFix/>
          </a:blip>
          <a:srcRect b="84456" l="22950" r="46566" t="0"/>
          <a:stretch/>
        </p:blipFill>
        <p:spPr>
          <a:xfrm>
            <a:off x="4614725" y="1736550"/>
            <a:ext cx="4064352" cy="162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 Confiabilidade em Tempo Real com a Ferramenta Google Collaboratory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257425" y="6780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Confiabilidade Aplicada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257425" y="10635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Função Confiabilidade </a:t>
            </a:r>
            <a:r>
              <a:rPr b="1"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R(t)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por sistema 30 dias no futuro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261900" y="272192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Autor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4" name="Google Shape;254;p33"/>
          <p:cNvPicPr preferRelativeResize="0"/>
          <p:nvPr/>
        </p:nvPicPr>
        <p:blipFill rotWithShape="1">
          <a:blip r:embed="rId3">
            <a:alphaModFix/>
          </a:blip>
          <a:srcRect b="18517" l="2431" r="58971" t="67974"/>
          <a:stretch/>
        </p:blipFill>
        <p:spPr>
          <a:xfrm>
            <a:off x="2025125" y="1449075"/>
            <a:ext cx="5093750" cy="13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 rotWithShape="1">
          <a:blip r:embed="rId4">
            <a:alphaModFix/>
          </a:blip>
          <a:srcRect b="27015" l="1850" r="68439" t="65228"/>
          <a:stretch/>
        </p:blipFill>
        <p:spPr>
          <a:xfrm>
            <a:off x="2362200" y="3498675"/>
            <a:ext cx="4419601" cy="8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 txBox="1"/>
          <p:nvPr/>
        </p:nvSpPr>
        <p:spPr>
          <a:xfrm>
            <a:off x="257425" y="312097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Função Confiabilidade </a:t>
            </a:r>
            <a:r>
              <a:rPr b="1"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R(t)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por sistema 30 dias no futuro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261900" y="432212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Autor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 Confiabilidade em Tempo Real com a Ferramenta Google Collaboratory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34"/>
          <p:cNvSpPr txBox="1"/>
          <p:nvPr/>
        </p:nvSpPr>
        <p:spPr>
          <a:xfrm>
            <a:off x="257425" y="678075"/>
            <a:ext cx="86202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Confiabilidade Aplicada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Temos então que a Função Confiabilidade R(t) para o equipamento 30 dias no futuro forneceu um resultado de 64,2465%;</a:t>
            </a:r>
            <a:endParaRPr b="1"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É um valor extremamente baixo já que ele opera 24 horas por dia, 7 dias por semana em um processo de finalização do produto;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Seria razoável direcionar um plano de manutenção assumindo um valor mínimo de confiabilidade em 85% por conta de sua importância para a companhia [KRONER, 1999].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 Conclusão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35"/>
          <p:cNvSpPr txBox="1"/>
          <p:nvPr/>
        </p:nvSpPr>
        <p:spPr>
          <a:xfrm>
            <a:off x="257425" y="678075"/>
            <a:ext cx="8620200" cy="4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principal entrave para a aplicação da metodologia de confiabilidade era até então a logística que envolvia a coleta de dados e a falta de precisão dos mesmos;</a:t>
            </a:r>
            <a:endParaRPr b="1"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popularização de softwares supervisórios de aquisição de dados em ambiente fabril viabilizaram uma série de novas aplicações;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Este trabalho mostrou a princípio a viabilidade da aplicação de um código de confiabilidade desenvolvido majoritariamente com Python 3.6 e um conhecimento razoável de estatística clássica;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Tem-se então uma nova maneira de mensurar as implementações de projetos de melhoria industrial, com um aumento ou diminuição da probabilidade de falha.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4. Conclusão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36"/>
          <p:cNvSpPr txBox="1"/>
          <p:nvPr/>
        </p:nvSpPr>
        <p:spPr>
          <a:xfrm>
            <a:off x="257425" y="678075"/>
            <a:ext cx="86202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 trabalhos futuros, seria relevante a escolha de modelos de distribuição matemática que levem em consideração funções de risco co-relacionado não constantes, ou caráter de vida não útil de um equipamento, isto é, o período de mortalidade infantil e de envelhecimento.</a:t>
            </a:r>
            <a:endParaRPr b="1"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Outro tópico seria a criação de algoritmos com base nos dados de confiabilidade a fim de delimitar pontos ótimos de operação que beneficiassem os setores de manutenção, este que é um dos mais onerosos em qualquer estabelecimento.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 essa mensuração de confiabilidade, espera-se estruturar os fundamentos para que o ponto ótimo de disponibilidade e custo segundo a teoria de Mirshawa &amp; Olmedo seja encontrado no setor de manutenção em questão.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Referências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257425" y="678075"/>
            <a:ext cx="8620200" cy="4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LAFRAIA, João Ricardo Barusso. Manual de Confiabilidade, Mantenabilidade e Disponibilidade. Qualitymark. 5ª Edição. 2001</a:t>
            </a:r>
            <a:endParaRPr b="1" sz="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FOGLIATTO, Flávio. RIBEIRO, José. Confiabilidade e Manutenção Industrial. Elsevier. 1ª Edição. 2009 </a:t>
            </a:r>
            <a:endParaRPr b="1" sz="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MEYER, Paul L. Probabilidade: Aplicações à Estatística. LTC. 2ª Edição. 1965</a:t>
            </a:r>
            <a:endParaRPr b="1" sz="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BISONG, Ekaba. Google Colaboratory In: Building Machine Learning and Deep Learning Models on Google Cloud Platform. Apress. Berkeley, California. 1ª Edição. 2019.</a:t>
            </a:r>
            <a:endParaRPr b="1" sz="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MCKINNEY, Wes. 2019. Python for Data Analysis: Data Wrangling with Pandas, Numpy, and Ipython. O'Reilly Media. Sebastopol, California. 2ª Edição. 2019.</a:t>
            </a:r>
            <a:endParaRPr b="1" sz="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FOGLIATTO, Flávio. Curso de Manutenção e Confiabilidade. Universidade Federal do Rio Grande do Sul. Capítulo 3. Disponível em:  &lt;http://www.producao.ufrgs.br/arquivos/disciplinas/397_laminas_da_aula_3.pdf&gt; Acessado em: 20/09/2020.</a:t>
            </a:r>
            <a:endParaRPr b="1" sz="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MARCORIN, Wilson. LIMA, Carlos. Análise dos Custos de Manutenção e de Não-manutenção de Equipamentos Produtivos. Universidade Metodista de Piracicaba. 2003.</a:t>
            </a:r>
            <a:endParaRPr b="1" sz="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SMITH, Adam. A Riqueza das Nações. Vol 1. Primeira Publicação em 1723. LeBooks Editora, 2020</a:t>
            </a:r>
            <a:endParaRPr b="1" sz="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 MIRSHAWKA, V. &amp; OLMEDO, N.C. Manutenção – combate aos custos da não-eficácia – a vez do Brasil. São Paulo: Editora McGraw-Hill Ltda., 1993</a:t>
            </a:r>
            <a:endParaRPr b="1" sz="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10. MURTY, A.S.R. &amp; NAIKAN, V.N.A. Availability and maintenance cost optimization of a production plant. International Journal of Quality &amp; Reliability Management, Cambridge, 1995.</a:t>
            </a:r>
            <a:endParaRPr b="1" sz="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11. RAUSAND M., VANT J. Reliability Centred Maintenance. In: Complex System Maintenance Handbook. Springer Series in Reliability Engineering. Springer, London 2008.</a:t>
            </a:r>
            <a:endParaRPr b="1" sz="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12. BAUER N. Industrial Data Science: Developing a Qualification Concept for Machine Learning in Industrial Production. 2018.</a:t>
            </a:r>
            <a:endParaRPr b="1" sz="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13. LEEMING, M. N., FULGINITI, J. V. Validity and clinical engineering indicators. Biomedical Instrumentation &amp; Technology. 1995.</a:t>
            </a:r>
            <a:endParaRPr b="1" sz="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14. KRONER, W. Produtividade e qualidade na manutenção. Apostila apresentada no curso para Gerenciamento da Manutenção – São Paulo, 1999.</a:t>
            </a:r>
            <a:endParaRPr b="1" sz="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Introdução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" name="Google Shape;48;p7"/>
          <p:cNvSpPr txBox="1"/>
          <p:nvPr/>
        </p:nvSpPr>
        <p:spPr>
          <a:xfrm>
            <a:off x="257425" y="678075"/>
            <a:ext cx="86202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 Geral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Desenvolver uma ferramenta que permita ao usuário o acompanhamento da confiabilidade de um equipamento do parque industrial de forma a permitir a previsão do desempenho deste, conforme o perfil de falhas listado no banco de dados de paradas de equipamentos.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Introdução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8"/>
          <p:cNvSpPr txBox="1"/>
          <p:nvPr/>
        </p:nvSpPr>
        <p:spPr>
          <a:xfrm>
            <a:off x="257425" y="678075"/>
            <a:ext cx="86202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Objetivos Especifícos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Viabilizar manutenção centrada em confiabilidade na companhia;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Construir gráficos de Pareto para a causa de parada de acordo com cada  um dos  modos de falha do equipamento;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Disponibilizar dados de confiabilidade de cada equipamento segundo cada um dos modos de falha listados no seu respectivo gráfico de Pareto de falhas;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Identificar modos de falha que, caso sofram intervenções, trarão os maiores ganhos para a companhia em termos de não interrupção da linha de produção.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2.	Conceitos Fundamentais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9"/>
          <p:cNvSpPr txBox="1"/>
          <p:nvPr/>
        </p:nvSpPr>
        <p:spPr>
          <a:xfrm>
            <a:off x="257425" y="678075"/>
            <a:ext cx="86202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Introdução à Manutenção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Qualidade: Capacidade de desenvolver produtos que incorporem especificações otimizadas para atender a necessidade dos usuários. Redução da variabilidade entre os produtos gerados em linha de produção;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Confiabilidade: Segundo Leemin (1995), “</a:t>
            </a:r>
            <a:r>
              <a:rPr b="1"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confiabilidade de um item corresponde a sua probabilidade de desempenhar adequadamente o seu propósito especificado, por um determinado período de tempo e sob condições ambientais predeterminadas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”.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	Conceitos Fundamentais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0"/>
          <p:cNvSpPr txBox="1"/>
          <p:nvPr/>
        </p:nvSpPr>
        <p:spPr>
          <a:xfrm>
            <a:off x="257425" y="678075"/>
            <a:ext cx="86202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Função Risco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Dado em termos de falhas por unidade de tempo. O formato da função risco é um indicativo da forma com que a unidade produtiva envelhece;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0"/>
          <p:cNvSpPr txBox="1"/>
          <p:nvPr/>
        </p:nvSpPr>
        <p:spPr>
          <a:xfrm>
            <a:off x="257425" y="43056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Fonte: Flavio Flogiatto</a:t>
            </a:r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975" y="2109675"/>
            <a:ext cx="6125451" cy="20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	Conceitos Fundamentais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1"/>
          <p:cNvSpPr txBox="1"/>
          <p:nvPr/>
        </p:nvSpPr>
        <p:spPr>
          <a:xfrm>
            <a:off x="257425" y="678075"/>
            <a:ext cx="86202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Fluxo de Cálculo de Confiabilidade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Tempo Médio Entre Falhas (MTBF): Indica o tempo médio que separa duas ocorrências no equipamento em questão;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Coeficiente Lambda (λ): Coeficiente taxa de falha, puramente matemático, sendo o inverso do tempo médio entre as paradas;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Função Risco </a:t>
            </a:r>
            <a:r>
              <a:rPr b="1"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h(t)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Se o coeficiente lambda for visualizado ao longo do tempo, tem-se então a função risco;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Função de Confiabilidade </a:t>
            </a:r>
            <a:r>
              <a:rPr b="1"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R(t)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Indica a chance de que o equipamento apresente bom funcionamento dado um tempo no futuro.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257425" y="61850"/>
            <a:ext cx="7663800" cy="51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	Conceitos Fundamentais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2"/>
          <p:cNvSpPr txBox="1"/>
          <p:nvPr/>
        </p:nvSpPr>
        <p:spPr>
          <a:xfrm>
            <a:off x="257425" y="678075"/>
            <a:ext cx="8620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Fluxo de Cálculo de Confiabilidade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 uma aplicação básica da teoria de confiabilidade, se faz necessária o uso do Tempo médio entre falhas (MTBF), Coeficiente Lambda (λ) e Função de Confiabilidade R(t). </a:t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2"/>
          <p:cNvSpPr txBox="1"/>
          <p:nvPr/>
        </p:nvSpPr>
        <p:spPr>
          <a:xfrm>
            <a:off x="383175" y="2678225"/>
            <a:ext cx="86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2" name="Google Shape;8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25" y="2847825"/>
            <a:ext cx="8404576" cy="11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Imerys colours">
      <a:dk1>
        <a:srgbClr val="000000"/>
      </a:dk1>
      <a:lt1>
        <a:srgbClr val="FFFFFF"/>
      </a:lt1>
      <a:dk2>
        <a:srgbClr val="0033A0"/>
      </a:dk2>
      <a:lt2>
        <a:srgbClr val="2ACACE"/>
      </a:lt2>
      <a:accent1>
        <a:srgbClr val="00A9E0"/>
      </a:accent1>
      <a:accent2>
        <a:srgbClr val="FF8200"/>
      </a:accent2>
      <a:accent3>
        <a:srgbClr val="BEBFBE"/>
      </a:accent3>
      <a:accent4>
        <a:srgbClr val="012068"/>
      </a:accent4>
      <a:accent5>
        <a:srgbClr val="009681"/>
      </a:accent5>
      <a:accent6>
        <a:srgbClr val="643165"/>
      </a:accent6>
      <a:hlink>
        <a:srgbClr val="A40033"/>
      </a:hlink>
      <a:folHlink>
        <a:srgbClr val="00329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